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563" r:id="rId2"/>
    <p:sldId id="1543" r:id="rId3"/>
    <p:sldId id="1560" r:id="rId4"/>
    <p:sldId id="1559" r:id="rId5"/>
    <p:sldId id="1508" r:id="rId6"/>
    <p:sldId id="1473" r:id="rId7"/>
    <p:sldId id="1510" r:id="rId8"/>
    <p:sldId id="1507" r:id="rId9"/>
    <p:sldId id="1511" r:id="rId10"/>
    <p:sldId id="1546" r:id="rId11"/>
    <p:sldId id="1520" r:id="rId12"/>
    <p:sldId id="1544" r:id="rId13"/>
    <p:sldId id="1547" r:id="rId14"/>
    <p:sldId id="1561" r:id="rId15"/>
    <p:sldId id="1564" r:id="rId16"/>
    <p:sldId id="1552" r:id="rId17"/>
    <p:sldId id="1558" r:id="rId18"/>
    <p:sldId id="1550" r:id="rId19"/>
    <p:sldId id="1479" r:id="rId20"/>
    <p:sldId id="1548" r:id="rId21"/>
    <p:sldId id="1549" r:id="rId22"/>
    <p:sldId id="1483" r:id="rId23"/>
    <p:sldId id="1562" r:id="rId24"/>
    <p:sldId id="1482" r:id="rId25"/>
    <p:sldId id="1485" r:id="rId26"/>
    <p:sldId id="1551" r:id="rId27"/>
    <p:sldId id="1487" r:id="rId28"/>
    <p:sldId id="1554" r:id="rId29"/>
    <p:sldId id="1555" r:id="rId30"/>
    <p:sldId id="1556" r:id="rId31"/>
    <p:sldId id="1557" r:id="rId32"/>
    <p:sldId id="1492" r:id="rId33"/>
    <p:sldId id="1493" r:id="rId34"/>
    <p:sldId id="1553" r:id="rId35"/>
    <p:sldId id="1523" r:id="rId36"/>
    <p:sldId id="1471" r:id="rId3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 autoAdjust="0"/>
    <p:restoredTop sz="75202" autoAdjust="0"/>
  </p:normalViewPr>
  <p:slideViewPr>
    <p:cSldViewPr>
      <p:cViewPr varScale="1">
        <p:scale>
          <a:sx n="84" d="100"/>
          <a:sy n="84" d="100"/>
        </p:scale>
        <p:origin x="90" y="1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3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6: Data Mining (1/4)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February 28,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Spam detection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Sentiment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Content (e.g., genre) classification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Link prediction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Document ranking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Object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And much much more!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Fraud detection</a:t>
            </a: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743598" y="5432991"/>
            <a:ext cx="379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Features are highly application-specific!</a:t>
            </a:r>
          </a:p>
        </p:txBody>
      </p:sp>
    </p:spTree>
    <p:extLst>
      <p:ext uri="{BB962C8B-B14F-4D97-AF65-F5344CB8AC3E}">
        <p14:creationId xmlns:p14="http://schemas.microsoft.com/office/powerpoint/2010/main" val="27008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 of a ML Solution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Features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Optimization</a:t>
            </a:r>
          </a:p>
        </p:txBody>
      </p:sp>
      <p:sp>
        <p:nvSpPr>
          <p:cNvPr id="7" name="TextBox 6"/>
          <p:cNvSpPr txBox="1"/>
          <p:nvPr/>
        </p:nvSpPr>
        <p:spPr>
          <a:xfrm rot="21215804">
            <a:off x="4129918" y="5355084"/>
            <a:ext cx="450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</a:rPr>
              <a:t>What “matters” the most?</a:t>
            </a:r>
          </a:p>
        </p:txBody>
      </p:sp>
      <p:sp>
        <p:nvSpPr>
          <p:cNvPr id="8" name="TextBox 7"/>
          <p:cNvSpPr txBox="1"/>
          <p:nvPr/>
        </p:nvSpPr>
        <p:spPr>
          <a:xfrm rot="356844">
            <a:off x="5510091" y="2508224"/>
            <a:ext cx="28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</a:rPr>
              <a:t>logistic regression, naïve Bayes, SVM, random forests,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</a:rPr>
              <a:t>perceptrons</a:t>
            </a:r>
            <a:r>
              <a:rPr lang="en-US" sz="2000" b="0" dirty="0">
                <a:solidFill>
                  <a:schemeClr val="bg1"/>
                </a:solidFill>
                <a:latin typeface="Gill Sans"/>
              </a:rPr>
              <a:t>, neural networks, etc.</a:t>
            </a:r>
          </a:p>
        </p:txBody>
      </p:sp>
      <p:sp>
        <p:nvSpPr>
          <p:cNvPr id="10" name="TextBox 9"/>
          <p:cNvSpPr txBox="1"/>
          <p:nvPr/>
        </p:nvSpPr>
        <p:spPr>
          <a:xfrm rot="21264038">
            <a:off x="339694" y="3141856"/>
            <a:ext cx="352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gradient descent, stochastic gradient descent, L-BFGS, etc.</a:t>
            </a:r>
          </a:p>
        </p:txBody>
      </p:sp>
    </p:spTree>
    <p:extLst>
      <p:ext uri="{BB962C8B-B14F-4D97-AF65-F5344CB8AC3E}">
        <p14:creationId xmlns:p14="http://schemas.microsoft.com/office/powerpoint/2010/main" val="1186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6" grpId="0"/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887538"/>
            <a:ext cx="5181600" cy="4818062"/>
            <a:chOff x="864" y="1497"/>
            <a:chExt cx="3264" cy="303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49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81200"/>
            <a:ext cx="8705850" cy="4876800"/>
            <a:chOff x="0" y="1556"/>
            <a:chExt cx="5484" cy="3072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56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743200"/>
            <a:ext cx="3962400" cy="30480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7526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No data like more data!</a:t>
            </a:r>
          </a:p>
        </p:txBody>
      </p:sp>
    </p:spTree>
    <p:extLst>
      <p:ext uri="{BB962C8B-B14F-4D97-AF65-F5344CB8AC3E}">
        <p14:creationId xmlns:p14="http://schemas.microsoft.com/office/powerpoint/2010/main" val="119154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Limits of Supervised Classification?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is this a big data problem?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Isn’t gathering labels a serious bottleneck?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Crowdsourcing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Bootstrapping, semi-supervised techniques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Exploiting user behavior logs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1134706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5240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0" y="37338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37338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5330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8100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1336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b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47983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19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7200" y="47983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57800" y="47939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48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626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Virtuous Product Cycle</a:t>
            </a:r>
          </a:p>
        </p:txBody>
      </p:sp>
    </p:spTree>
    <p:extLst>
      <p:ext uri="{BB962C8B-B14F-4D97-AF65-F5344CB8AC3E}">
        <p14:creationId xmlns:p14="http://schemas.microsoft.com/office/powerpoint/2010/main" val="77737904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deal with neural networks?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2534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Supervised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Restrict output label to be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Yes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/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No</a:t>
            </a:r>
            <a:endParaRPr lang="mr-IN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1/0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31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classifiers form primitive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building blocks for multi-class problems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48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Binary Classifiers as Building Blocks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four-way classification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vs. rest classifiers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752600" y="2976936"/>
            <a:ext cx="1222612" cy="2966664"/>
            <a:chOff x="1752600" y="2976936"/>
            <a:chExt cx="1222612" cy="2966664"/>
          </a:xfrm>
        </p:grpSpPr>
        <p:sp>
          <p:nvSpPr>
            <p:cNvPr id="2" name="Rounded Rectangle 1"/>
            <p:cNvSpPr/>
            <p:nvPr/>
          </p:nvSpPr>
          <p:spPr bwMode="auto">
            <a:xfrm>
              <a:off x="1756012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756012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7526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754875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15000" y="2976936"/>
            <a:ext cx="2819400" cy="2966664"/>
            <a:chOff x="5715000" y="2976936"/>
            <a:chExt cx="2819400" cy="2966664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715000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248400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67818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7315200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  <p:cxnSp>
          <p:nvCxnSpPr>
            <p:cNvPr id="5" name="Elbow Connector 4"/>
            <p:cNvCxnSpPr>
              <a:stCxn id="16" idx="3"/>
              <a:endCxn id="17" idx="1"/>
            </p:cNvCxnSpPr>
            <p:nvPr/>
          </p:nvCxnSpPr>
          <p:spPr bwMode="auto">
            <a:xfrm flipH="1">
              <a:off x="6248400" y="3281736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7" idx="3"/>
              <a:endCxn id="18" idx="1"/>
            </p:cNvCxnSpPr>
            <p:nvPr/>
          </p:nvCxnSpPr>
          <p:spPr bwMode="auto">
            <a:xfrm flipH="1">
              <a:off x="6781800" y="4067424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8" idx="3"/>
              <a:endCxn id="19" idx="1"/>
            </p:cNvCxnSpPr>
            <p:nvPr/>
          </p:nvCxnSpPr>
          <p:spPr bwMode="auto">
            <a:xfrm flipH="1">
              <a:off x="7315200" y="4853112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1960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Classifier cascades</a:t>
            </a:r>
          </a:p>
        </p:txBody>
      </p:sp>
    </p:spTree>
    <p:extLst>
      <p:ext uri="{BB962C8B-B14F-4D97-AF65-F5344CB8AC3E}">
        <p14:creationId xmlns:p14="http://schemas.microsoft.com/office/powerpoint/2010/main" val="3861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(sparse) feature vector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label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loss function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we consider 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model parameters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44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6" grpId="0"/>
      <p:bldP spid="67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</a:p>
        </p:txBody>
      </p:sp>
    </p:spTree>
    <p:extLst>
      <p:ext uri="{BB962C8B-B14F-4D97-AF65-F5344CB8AC3E}">
        <p14:creationId xmlns:p14="http://schemas.microsoft.com/office/powerpoint/2010/main" val="25241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16062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Preliminaries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Rewrite: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00200" y="2057400"/>
            <a:ext cx="6096000" cy="762000"/>
            <a:chOff x="1295400" y="1524000"/>
            <a:chExt cx="6096000" cy="762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gradient: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“Points” to fastest increasing “direction”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3775770"/>
            <a:ext cx="4229100" cy="662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So, at any point: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455920"/>
            <a:ext cx="1882140" cy="2819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5890260"/>
            <a:ext cx="1417320" cy="2819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86400" y="4933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967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1" grpId="0"/>
      <p:bldP spid="23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Iterative Update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at an arbitrary point, iteratively update: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2415540"/>
            <a:ext cx="3261360" cy="327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We have: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5585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31242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6118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2" name="Right Arrow 11"/>
          <p:cNvSpPr/>
          <p:nvPr/>
        </p:nvSpPr>
        <p:spPr bwMode="auto">
          <a:xfrm>
            <a:off x="4572000" y="30480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58790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716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048000" y="35814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33528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8768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7399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1186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819400"/>
            <a:ext cx="561975" cy="714375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Intuition behind the math…</a:t>
            </a:r>
          </a:p>
        </p:txBody>
      </p:sp>
    </p:spTree>
    <p:extLst>
      <p:ext uri="{BB962C8B-B14F-4D97-AF65-F5344CB8AC3E}">
        <p14:creationId xmlns:p14="http://schemas.microsoft.com/office/powerpoint/2010/main" val="3428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Iterative Update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at an arbitrary point, iteratively update: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315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details: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96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Figuring out the step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Getting stuck in local minima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Convergence rate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2415540"/>
            <a:ext cx="3261360" cy="327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We have: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5585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21568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543300"/>
            <a:ext cx="6229350" cy="952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22479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091535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Franklin Gothic Book"/>
              </a:rPr>
              <a:t>Note, sometimes formulated as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Franklin Gothic Book"/>
              </a:rPr>
              <a:t>ascent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Franklin Gothic Book"/>
              </a:rPr>
              <a:t> but entirely equivalent</a:t>
            </a:r>
          </a:p>
        </p:txBody>
      </p:sp>
    </p:spTree>
    <p:extLst>
      <p:ext uri="{BB962C8B-B14F-4D97-AF65-F5344CB8AC3E}">
        <p14:creationId xmlns:p14="http://schemas.microsoft.com/office/powerpoint/2010/main" val="14470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Gradient Descent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3810000"/>
            <a:ext cx="5151120" cy="5638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Even 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78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 is a “first order” optimization technique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59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slow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25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Newton and quasi-Newton methods: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06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Intuition: Taylor expansion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97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the Hessian (square matrix of second order partial derivatives):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impractical to fully compute</a:t>
            </a:r>
          </a:p>
        </p:txBody>
      </p:sp>
    </p:spTree>
    <p:extLst>
      <p:ext uri="{BB962C8B-B14F-4D97-AF65-F5344CB8AC3E}">
        <p14:creationId xmlns:p14="http://schemas.microsoft.com/office/powerpoint/2010/main" val="3621155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(Hammer)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72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4765231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4592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080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46126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640" y="477012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640" y="5661660"/>
            <a:ext cx="3413760" cy="66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3299460"/>
            <a:ext cx="2895600" cy="112014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Logistic Regression: Preliminaries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4686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32004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4796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Interpretation: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5546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Relation to the Logistic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4782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After some algebra: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981200"/>
            <a:ext cx="2773680" cy="12649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3505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logistic function: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061460"/>
            <a:ext cx="1429981" cy="586740"/>
          </a:xfrm>
          <a:prstGeom prst="rect">
            <a:avLst/>
          </a:prstGeom>
        </p:spPr>
      </p:pic>
      <p:pic>
        <p:nvPicPr>
          <p:cNvPr id="19" name="Picture 18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50520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25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Descriptive vs. Predictive Analytics</a:t>
            </a:r>
          </a:p>
        </p:txBody>
      </p:sp>
      <p:sp>
        <p:nvSpPr>
          <p:cNvPr id="3" name="TextBox 2"/>
          <p:cNvSpPr txBox="1"/>
          <p:nvPr/>
        </p:nvSpPr>
        <p:spPr>
          <a:xfrm rot="20985745">
            <a:off x="146448" y="2595911"/>
            <a:ext cx="319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Learn </a:t>
            </a:r>
            <a:r>
              <a:rPr lang="en-US" sz="2400" b="0">
                <a:solidFill>
                  <a:srgbClr val="FF0000"/>
                </a:solidFill>
                <a:latin typeface="Gill Sans"/>
              </a:rPr>
              <a:t>new buzzwords!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55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44780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65" y="249174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81000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267200"/>
            <a:ext cx="5753100" cy="32766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 an LR Classifier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572136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Maximize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the conditional likelihood: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43798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the objective in terms of conditional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log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likelihood: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371790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We know: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" y="4186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So: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345" y="48723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Substituting:</a:t>
            </a:r>
          </a:p>
        </p:txBody>
      </p:sp>
    </p:spTree>
    <p:extLst>
      <p:ext uri="{BB962C8B-B14F-4D97-AF65-F5344CB8AC3E}">
        <p14:creationId xmlns:p14="http://schemas.microsoft.com/office/powerpoint/2010/main" val="88334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694795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532995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8432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59486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836920"/>
            <a:ext cx="6324600" cy="79248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LR Classifier Update Rule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1237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Take the derivative: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3523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General form of update rule: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537525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Final update rule:</a:t>
            </a:r>
          </a:p>
        </p:txBody>
      </p:sp>
    </p:spTree>
    <p:extLst>
      <p:ext uri="{BB962C8B-B14F-4D97-AF65-F5344CB8AC3E}">
        <p14:creationId xmlns:p14="http://schemas.microsoft.com/office/powerpoint/2010/main" val="1976210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>
                <a:solidFill>
                  <a:srgbClr val="FF0000"/>
                </a:solidFill>
                <a:latin typeface="Gill Sans"/>
              </a:rPr>
            </a:br>
            <a:r>
              <a:rPr lang="en-US" sz="2400" b="0" dirty="0">
                <a:solidFill>
                  <a:srgbClr val="FF0000"/>
                </a:solidFill>
                <a:latin typeface="Gill Sans"/>
              </a:rPr>
              <a:t>Take a real machine-learning course!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Lots 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595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Different loss functions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36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355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Shortcomings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3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is bad at iterative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11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job startup costs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Awkward to retain state across iterations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sensitivity to skew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Iteration speed bounded by slowest 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Potentially poor cluster utilization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shuffle all data to a single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 possible tradeoffs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95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iterations vs. complexity of computation per iteration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L-BFGS: faster convergence, but more to compute</a:t>
            </a:r>
          </a:p>
        </p:txBody>
      </p:sp>
    </p:spTree>
    <p:extLst>
      <p:ext uri="{BB962C8B-B14F-4D97-AF65-F5344CB8AC3E}">
        <p14:creationId xmlns:p14="http://schemas.microsoft.com/office/powerpoint/2010/main" val="19572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(...).map(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}.reduce((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w 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difference?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985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9" grpId="0" animBg="1"/>
      <p:bldP spid="40" grpId="0" animBg="1"/>
      <p:bldP spid="45" grpId="0" animBg="1"/>
      <p:bldP spid="46" grpId="0"/>
      <p:bldP spid="47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29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686300" y="42672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loud 2"/>
          <p:cNvSpPr/>
          <p:nvPr/>
        </p:nvSpPr>
        <p:spPr bwMode="auto">
          <a:xfrm flipV="1">
            <a:off x="1963003" y="4170755"/>
            <a:ext cx="3024685" cy="16764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953000" y="5486399"/>
            <a:ext cx="1655644" cy="7808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“Traditional”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48000" y="5486400"/>
            <a:ext cx="1828800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  <a:t>SQL on </a:t>
            </a:r>
            <a:b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  <a:t>Hadoop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9090" y="5486400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  <a:t>Other</a:t>
            </a:r>
            <a:b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>
                <a:solidFill>
                  <a:schemeClr val="bg2"/>
                </a:solidFill>
                <a:latin typeface="Gill Sans"/>
                <a:cs typeface="Gill Sans"/>
              </a:rPr>
              <a:t> tools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5885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Data 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5264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“Data Lake”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0" y="6324600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2" name="Can 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4" name="Down Arrow 33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b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38" name="Can 37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41" name="Can 40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16930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Supervised Machine 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The generic problem of function induction given </a:t>
            </a:r>
            <a:br>
              <a:rPr lang="en-US" sz="2400" b="0" dirty="0">
                <a:solidFill>
                  <a:schemeClr val="bg1"/>
                </a:solidFill>
                <a:latin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</a:rPr>
              <a:t>sample instances of input and output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089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Classification: output draws from finite discrete labels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790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Regression: output is a continuous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86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</a:p>
        </p:txBody>
      </p:sp>
      <p:sp>
        <p:nvSpPr>
          <p:cNvPr id="17" name="TextBox 16"/>
          <p:cNvSpPr txBox="1"/>
          <p:nvPr/>
        </p:nvSpPr>
        <p:spPr>
          <a:xfrm rot="21400211">
            <a:off x="755281" y="3024550"/>
            <a:ext cx="18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Focus today</a:t>
            </a:r>
          </a:p>
        </p:txBody>
      </p:sp>
    </p:spTree>
    <p:extLst>
      <p:ext uri="{BB962C8B-B14F-4D97-AF65-F5344CB8AC3E}">
        <p14:creationId xmlns:p14="http://schemas.microsoft.com/office/powerpoint/2010/main" val="30959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/>
              <a:t>Wikipedia (Sorting)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91200" y="228600"/>
            <a:ext cx="28956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 dirty="0">
                <a:latin typeface="Gill Sans"/>
                <a:cs typeface="Gill Sans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109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Spam detection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Sentiment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Content (e.g., topic) classification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Link prediction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Document ranking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Object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And much much more!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21333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43404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1600" y="472642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</a:rPr>
              <a:t>Objects are represented in terms of features: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52600" y="518362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</a:rPr>
              <a:t>“Dense” features: sender IP, timestamp, # of recipients, length of message, etc.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52600" y="584531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</a:rPr>
              <a:t>“Sparse” features: contains the term “</a:t>
            </a:r>
            <a:r>
              <a:rPr lang="en-US" sz="2000" b="0" dirty="0" err="1">
                <a:solidFill>
                  <a:schemeClr val="bg1"/>
                </a:solidFill>
                <a:latin typeface="Gill Sans"/>
              </a:rPr>
              <a:t>viagra</a:t>
            </a:r>
            <a:r>
              <a:rPr lang="en-US" sz="2000" b="0" dirty="0">
                <a:solidFill>
                  <a:schemeClr val="bg1"/>
                </a:solidFill>
                <a:latin typeface="Gill Sans"/>
              </a:rPr>
              <a:t>” in message, contains “URGENT” in subject, etc. </a:t>
            </a:r>
          </a:p>
        </p:txBody>
      </p:sp>
      <p:sp>
        <p:nvSpPr>
          <p:cNvPr id="27" name="TextBox 26"/>
          <p:cNvSpPr txBox="1"/>
          <p:nvPr/>
        </p:nvSpPr>
        <p:spPr>
          <a:xfrm rot="21419447">
            <a:off x="4428611" y="2508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Who comes up with the features?</a:t>
            </a:r>
          </a:p>
        </p:txBody>
      </p:sp>
      <p:sp>
        <p:nvSpPr>
          <p:cNvPr id="28" name="TextBox 27"/>
          <p:cNvSpPr txBox="1"/>
          <p:nvPr/>
        </p:nvSpPr>
        <p:spPr>
          <a:xfrm rot="21419447">
            <a:off x="4457693" y="2889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How?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Feature Representations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1734722"/>
            <a:ext cx="3657600" cy="2847975"/>
            <a:chOff x="304800" y="1734722"/>
            <a:chExt cx="3657600" cy="2847975"/>
          </a:xfrm>
        </p:grpSpPr>
        <p:pic>
          <p:nvPicPr>
            <p:cNvPr id="18" name="Picture 6" descr="BS01060_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1442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BS01060_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058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spam-can-m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3439697"/>
              <a:ext cx="1143000" cy="1143000"/>
            </a:xfrm>
            <a:prstGeom prst="rect">
              <a:avLst/>
            </a:prstGeom>
          </p:spPr>
        </p:pic>
        <p:pic>
          <p:nvPicPr>
            <p:cNvPr id="29" name="Picture 28" descr="ham-cartoon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734722"/>
              <a:ext cx="1143000" cy="866775"/>
            </a:xfrm>
            <a:prstGeom prst="rect">
              <a:avLst/>
            </a:prstGeom>
          </p:spPr>
        </p:pic>
        <p:pic>
          <p:nvPicPr>
            <p:cNvPr id="31" name="Picture 30" descr="spam-can-m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2296697"/>
              <a:ext cx="1143000" cy="1143000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 bwMode="auto">
            <a:xfrm>
              <a:off x="1676400" y="2753897"/>
              <a:ext cx="1143000" cy="228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 flipV="1">
              <a:off x="1066800" y="2220497"/>
              <a:ext cx="762000" cy="6858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6" descr="BS01060_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677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Connector 34"/>
            <p:cNvCxnSpPr/>
            <p:nvPr/>
          </p:nvCxnSpPr>
          <p:spPr bwMode="auto">
            <a:xfrm>
              <a:off x="2209800" y="3592097"/>
              <a:ext cx="304800" cy="152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02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55538</TotalTime>
  <Words>988</Words>
  <Application>Microsoft Office PowerPoint</Application>
  <PresentationFormat>On-screen Show (4:3)</PresentationFormat>
  <Paragraphs>239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Andale Mono</vt:lpstr>
      <vt:lpstr>Arial</vt:lpstr>
      <vt:lpstr>Arial Black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11831</cp:revision>
  <cp:lastPrinted>2017-02-24T20:32:28Z</cp:lastPrinted>
  <dcterms:created xsi:type="dcterms:W3CDTF">2012-08-31T06:36:49Z</dcterms:created>
  <dcterms:modified xsi:type="dcterms:W3CDTF">2019-01-24T23:38:49Z</dcterms:modified>
  <cp:category/>
</cp:coreProperties>
</file>